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69" r:id="rId2"/>
    <p:sldId id="271" r:id="rId3"/>
    <p:sldId id="267" r:id="rId4"/>
    <p:sldId id="270" r:id="rId5"/>
    <p:sldId id="273" r:id="rId6"/>
    <p:sldId id="266" r:id="rId7"/>
    <p:sldId id="276" r:id="rId8"/>
    <p:sldId id="277" r:id="rId9"/>
    <p:sldId id="279" r:id="rId10"/>
    <p:sldId id="280" r:id="rId11"/>
    <p:sldId id="262" r:id="rId12"/>
    <p:sldId id="281" r:id="rId13"/>
    <p:sldId id="282" r:id="rId14"/>
    <p:sldId id="283" r:id="rId15"/>
    <p:sldId id="284" r:id="rId16"/>
    <p:sldId id="285" r:id="rId17"/>
    <p:sldId id="286" r:id="rId18"/>
    <p:sldId id="287" r:id="rId1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65727A79-918F-45F0-94E2-CEDD6D6C0BC5}" name="기본 구역">
          <p14:sldIdLst>
            <p14:sldId id="269"/>
            <p14:sldId id="271"/>
            <p14:sldId id="267"/>
            <p14:sldId id="270"/>
            <p14:sldId id="273"/>
            <p14:sldId id="266"/>
            <p14:sldId id="276"/>
            <p14:sldId id="277"/>
            <p14:sldId id="279"/>
            <p14:sldId id="280"/>
            <p14:sldId id="262"/>
          </p14:sldIdLst>
        </p14:section>
        <p14:section id="{0F181E28-CDAE-4A5C-AA26-0ABFB00453BB}" name="제목 없는 구역">
          <p14:sldIdLst/>
        </p14:section>
        <p14:section id="{32A8F930-8BB2-4323-94CA-1BD7CDEFBEED}" name="코드설명">
          <p14:sldIdLst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0911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187" y="82"/>
      </p:cViewPr>
      <p:guideLst>
        <p:guide orient="horz" pos="215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7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6.png"  /><Relationship Id="rId11" Type="http://schemas.openxmlformats.org/officeDocument/2006/relationships/image" Target="../media/image17.png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Relationship Id="rId9" Type="http://schemas.openxmlformats.org/officeDocument/2006/relationships/image" Target="../media/image1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1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2934" y="5422900"/>
            <a:ext cx="6220530" cy="414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75973" y="5422900"/>
            <a:ext cx="5948427" cy="414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17745" y="5422900"/>
            <a:ext cx="3325846" cy="414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600" y="3257550"/>
            <a:ext cx="2717800" cy="1066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6000" b="0" i="0" u="none" strike="noStrike" spc="-100">
                <a:solidFill>
                  <a:srgbClr val="252525"/>
                </a:solidFill>
                <a:latin typeface="Bebas"/>
              </a:rPr>
              <a:t>project</a:t>
            </a:r>
            <a:endParaRPr lang="en-US" sz="6000" b="0" i="0" u="none" strike="noStrike" spc="-100">
              <a:solidFill>
                <a:srgbClr val="252525"/>
              </a:solidFill>
              <a:latin typeface="Beba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49300" y="1714500"/>
            <a:ext cx="16675100" cy="189865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11800">
                <a:solidFill>
                  <a:srgbClr val="a92c0c"/>
                </a:solidFill>
                <a:latin typeface="Bebas"/>
              </a:rPr>
              <a:t>Tasty</a:t>
            </a:r>
            <a:r>
              <a:rPr lang="ko-KR" altLang="en-US" sz="1180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>
                <a:solidFill>
                  <a:srgbClr val="a92c0c"/>
                </a:solidFill>
                <a:latin typeface="Bebas"/>
              </a:rPr>
              <a:t>          </a:t>
            </a:r>
            <a:endParaRPr lang="en-US" altLang="ko-KR" sz="11800">
              <a:solidFill>
                <a:srgbClr val="a92c0c"/>
              </a:solidFill>
              <a:latin typeface="Bebas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11800">
                <a:solidFill>
                  <a:srgbClr val="a92c0c"/>
                </a:solidFill>
                <a:latin typeface="Bebas"/>
              </a:rPr>
              <a:t>        </a:t>
            </a:r>
            <a:r>
              <a:rPr lang="en-US" altLang="ko-KR" sz="11800">
                <a:solidFill>
                  <a:schemeClr val="bg2">
                    <a:lumMod val="75000"/>
                  </a:schemeClr>
                </a:solidFill>
                <a:latin typeface="Bebas"/>
              </a:rPr>
              <a:t>ART of</a:t>
            </a:r>
            <a:r>
              <a:rPr lang="ko-KR" altLang="en-US" sz="11800">
                <a:solidFill>
                  <a:schemeClr val="bg2">
                    <a:lumMod val="75000"/>
                  </a:schemeClr>
                </a:solidFill>
                <a:latin typeface="Bebas"/>
              </a:rPr>
              <a:t> </a:t>
            </a:r>
            <a:r>
              <a:rPr lang="en-US" altLang="ko-KR" sz="11800">
                <a:solidFill>
                  <a:schemeClr val="bg2">
                    <a:lumMod val="75000"/>
                  </a:schemeClr>
                </a:solidFill>
                <a:latin typeface="Bebas"/>
              </a:rPr>
              <a:t>Reservation </a:t>
            </a:r>
            <a:r>
              <a:rPr lang="en-US" sz="11800" b="0" i="0" u="none" strike="noStrike">
                <a:solidFill>
                  <a:schemeClr val="bg2">
                    <a:lumMod val="75000"/>
                  </a:schemeClr>
                </a:solidFill>
                <a:latin typeface="Bebas"/>
              </a:rPr>
              <a:t> </a:t>
            </a:r>
            <a:endParaRPr lang="en-US" sz="11800" b="0" i="0" u="none" strike="noStrike">
              <a:solidFill>
                <a:schemeClr val="bg2">
                  <a:lumMod val="75000"/>
                </a:schemeClr>
              </a:solidFill>
              <a:latin typeface="Beba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3600" y="1358900"/>
            <a:ext cx="9461500" cy="330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1900">
                <a:solidFill>
                  <a:srgbClr val="a92c0c"/>
                </a:solidFill>
                <a:latin typeface="Roboto"/>
              </a:rPr>
              <a:t>Famous Food Reservation</a:t>
            </a:r>
            <a:r>
              <a:rPr lang="en-US" sz="1900" b="0" i="0" u="none" strike="noStrike">
                <a:solidFill>
                  <a:srgbClr val="a92c0c"/>
                </a:solidFill>
                <a:latin typeface="Roboto"/>
              </a:rPr>
              <a:t> service, </a:t>
            </a:r>
            <a:r>
              <a:rPr lang="en-US" sz="1900">
                <a:solidFill>
                  <a:srgbClr val="a92c0c"/>
                </a:solidFill>
                <a:latin typeface="Roboto"/>
              </a:rPr>
              <a:t>AOR</a:t>
            </a:r>
            <a:r>
              <a:rPr lang="en-US" sz="1900" b="0" i="0" u="none" strike="noStrike">
                <a:solidFill>
                  <a:srgbClr val="252525"/>
                </a:solidFill>
                <a:latin typeface="Roboto"/>
              </a:rPr>
              <a:t> company</a:t>
            </a:r>
            <a:endParaRPr lang="en-US" sz="1900" b="0" i="0" u="none" strike="noStrike">
              <a:solidFill>
                <a:srgbClr val="252525"/>
              </a:solidFill>
              <a:latin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935200" y="584200"/>
            <a:ext cx="24892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500" b="0" i="0" u="none" strike="noStrike">
                <a:solidFill>
                  <a:srgbClr val="454545"/>
                </a:solidFill>
                <a:latin typeface="210 OmniGothic 030"/>
              </a:rPr>
              <a:t>2025.01.20</a:t>
            </a:r>
            <a:endParaRPr lang="en-US" sz="1500" b="0" i="0" u="none" strike="noStrike">
              <a:solidFill>
                <a:srgbClr val="454545"/>
              </a:solidFill>
              <a:latin typeface="210 OmniGothic 030"/>
            </a:endParaRPr>
          </a:p>
          <a:p>
            <a:pPr lvl="0" algn="r">
              <a:lnSpc>
                <a:spcPct val="116199"/>
              </a:lnSpc>
              <a:defRPr/>
            </a:pPr>
            <a:r>
              <a:rPr lang="ko-KR" altLang="en-US" sz="1500">
                <a:solidFill>
                  <a:srgbClr val="454545"/>
                </a:solidFill>
                <a:ea typeface="210 OmniGothic 030"/>
              </a:rPr>
              <a:t>홈페이지 설계</a:t>
            </a:r>
            <a:r>
              <a:rPr lang="ko-KR" sz="1500" b="0" i="0" u="none" strike="noStrike">
                <a:solidFill>
                  <a:srgbClr val="454545"/>
                </a:solidFill>
                <a:ea typeface="210 OmniGothic 030"/>
              </a:rPr>
              <a:t>서</a:t>
            </a:r>
            <a:endParaRPr lang="ko-KR" sz="1500" b="0" i="0" u="none" strike="noStrike">
              <a:solidFill>
                <a:srgbClr val="454545"/>
              </a:solidFill>
              <a:ea typeface="210 OmniGothic 0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06-2.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시퀀스 다이어그램 </a:t>
            </a: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–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정보 등록    </a:t>
            </a: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09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B40F3E-1F18-4FBC-82E0-44FE640C0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60121"/>
            <a:ext cx="10287000" cy="823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8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981200"/>
            <a:ext cx="45466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1981200"/>
            <a:ext cx="61976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5300" y="1981200"/>
            <a:ext cx="52832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3656402"/>
            <a:ext cx="161290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5718115"/>
            <a:ext cx="16129000" cy="7981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7620000"/>
            <a:ext cx="16129000" cy="863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07.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요구 사항 명세서 </a:t>
            </a: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dirty="0">
                <a:solidFill>
                  <a:srgbClr val="A92C0C"/>
                </a:solidFill>
                <a:latin typeface="Roboto"/>
              </a:rPr>
              <a:t>10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74900" y="2197100"/>
            <a:ext cx="189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rgbClr val="F1EDE5"/>
                </a:solidFill>
                <a:ea typeface="210 OmniGothic 050"/>
              </a:rPr>
              <a:t>분류 </a:t>
            </a:r>
            <a:endParaRPr lang="ko-KR" sz="2200" b="0" i="0" u="none" strike="noStrike" dirty="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9200" y="3060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회원가입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797800" y="2197100"/>
            <a:ext cx="189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200" spc="100" dirty="0">
                <a:solidFill>
                  <a:srgbClr val="F1EDE5"/>
                </a:solidFill>
                <a:ea typeface="210 OmniGothic 050"/>
              </a:rPr>
              <a:t>기능</a:t>
            </a:r>
            <a:endParaRPr lang="ko-KR" sz="2200" b="0" i="0" u="none" strike="noStrike" spc="100" dirty="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627100" y="2197100"/>
            <a:ext cx="189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F1EDE5"/>
                </a:solidFill>
                <a:ea typeface="210 OmniGothic 050"/>
              </a:rPr>
              <a:t>비</a:t>
            </a:r>
            <a:r>
              <a:rPr lang="en-US" sz="2200" b="0" i="0" u="none" strike="noStrike" dirty="0">
                <a:solidFill>
                  <a:srgbClr val="F1EDE5"/>
                </a:solidFill>
                <a:latin typeface="210 OmniGothic 050"/>
              </a:rPr>
              <a:t>   </a:t>
            </a:r>
            <a:r>
              <a:rPr lang="ko-KR" sz="2200" b="0" i="0" u="none" strike="noStrike" dirty="0">
                <a:solidFill>
                  <a:srgbClr val="F1EDE5"/>
                </a:solidFill>
                <a:ea typeface="210 OmniGothic 050"/>
              </a:rPr>
              <a:t>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02400" y="30607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이메일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나이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전화번호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성별 체크 가능  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 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92000" y="3060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이메일 중복 확인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비밀번호 일치 불일치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19200" y="40005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로그인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502400" y="3819585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아이디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비밀번호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기입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  </a:t>
            </a:r>
          </a:p>
          <a:p>
            <a:pPr lvl="0" algn="ctr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454545"/>
                </a:solidFill>
                <a:latin typeface="Pretendard Medium"/>
                <a:ea typeface="Pretendard Medium"/>
              </a:rPr>
              <a:t>회원가입 링크 추가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92000" y="382893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로그인 후</a:t>
            </a:r>
            <a:r>
              <a:rPr lang="en-US" altLang="ko-KR" sz="20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로그아웃 활성화</a:t>
            </a:r>
            <a:r>
              <a:rPr lang="en-US" altLang="ko-KR" sz="20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최근 예약한 내역</a:t>
            </a:r>
            <a:r>
              <a:rPr lang="en-US" altLang="ko-KR" sz="20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주변 맛집 </a:t>
            </a:r>
            <a:r>
              <a:rPr lang="en-US" altLang="ko-KR" sz="2000" b="0" i="0" u="none" strike="noStrike" dirty="0">
                <a:solidFill>
                  <a:srgbClr val="454545"/>
                </a:solidFill>
                <a:ea typeface="Pretendard Medium"/>
              </a:rPr>
              <a:t>,  </a:t>
            </a: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유효성 검사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9200" y="4965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회원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502400" y="50165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원하는 가게 즐겨 찾기 추가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92000" y="5035669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수정 유효성 검사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19200" y="59182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리뷰 게시판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606397" y="5939406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읽기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수정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관리기능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192000" y="59182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비동기 방식 게시판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9200" y="6870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메인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606397" y="6753285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홈페이지 최 상단 슬라이딩 </a:t>
            </a:r>
            <a:r>
              <a:rPr lang="ko-KR" altLang="en-US" sz="2000" dirty="0" err="1">
                <a:solidFill>
                  <a:srgbClr val="454545"/>
                </a:solidFill>
                <a:ea typeface="Pretendard Medium"/>
              </a:rPr>
              <a:t>베너와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 </a:t>
            </a:r>
            <a:endParaRPr lang="en-US" altLang="ko-KR" sz="2000" dirty="0">
              <a:solidFill>
                <a:srgbClr val="454545"/>
              </a:solidFill>
              <a:ea typeface="Pretendard Medium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편리한 기능버튼 추가 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192000" y="6870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사진 슬라이드 구현</a:t>
            </a:r>
            <a:r>
              <a:rPr lang="en-US" altLang="ko-KR" sz="20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버튼 아이콘  다양성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19200" y="78359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err="1">
                <a:solidFill>
                  <a:srgbClr val="454545"/>
                </a:solidFill>
                <a:ea typeface="Pretendard Medium"/>
              </a:rPr>
              <a:t>페이징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589144" y="78613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목차와 테마 별로 구성되어있는 페이지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192000" y="7733821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카테고리 위치 고정 후 비동기 방식 리스트 </a:t>
            </a:r>
            <a:r>
              <a:rPr lang="ko-KR" altLang="en-US" sz="2000" dirty="0" err="1">
                <a:solidFill>
                  <a:srgbClr val="454545"/>
                </a:solidFill>
                <a:ea typeface="Pretendard Medium"/>
              </a:rPr>
              <a:t>셋업</a:t>
            </a:r>
            <a:endParaRPr lang="en-US" altLang="ko-KR" sz="2000" dirty="0">
              <a:solidFill>
                <a:srgbClr val="454545"/>
              </a:solidFill>
              <a:ea typeface="Pretendard Medium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000" b="1" dirty="0">
                <a:solidFill>
                  <a:srgbClr val="454545"/>
                </a:solidFill>
                <a:ea typeface="Pretendard Medium"/>
              </a:rPr>
              <a:t>Ai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추천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아이콘 구현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19200" y="8711002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예약 상세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606397" y="8701657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나의 예약 보기 페이지</a:t>
            </a:r>
            <a:endParaRPr lang="en-US" altLang="ko-KR" sz="2000" dirty="0">
              <a:solidFill>
                <a:srgbClr val="454545"/>
              </a:solidFill>
              <a:ea typeface="Pretendard Medium"/>
            </a:endParaRPr>
          </a:p>
          <a:p>
            <a:pPr lvl="0" algn="ctr">
              <a:lnSpc>
                <a:spcPct val="124499"/>
              </a:lnSpc>
            </a:pP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192000" y="8775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사용자가 선호하는 가게를 북 마크 할 수 있는 기능 구현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723" y="994539"/>
            <a:ext cx="13286555" cy="414896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7924802" y="6819900"/>
            <a:ext cx="9906000" cy="28270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&lt;script&gt;</a:t>
            </a:r>
            <a:endParaRPr lang="en-US" altLang="en-US"/>
          </a:p>
          <a:p>
            <a:pPr>
              <a:defRPr/>
            </a:pPr>
            <a:r>
              <a:rPr lang="ko-KR" altLang="en-US"/>
              <a:t>	// 날짜 선택 시 오늘 이전 날짜 선택 제한</a:t>
            </a:r>
            <a:endParaRPr lang="ko-KR" altLang="en-US"/>
          </a:p>
          <a:p>
            <a:pPr>
              <a:defRPr/>
            </a:pPr>
            <a:r>
              <a:rPr lang="ko-KR" altLang="en-US"/>
              <a:t>                 </a:t>
            </a:r>
            <a:r>
              <a:rPr lang="en-US" altLang="en-US"/>
              <a:t>const dateInput = document.getElementById('date');</a:t>
            </a:r>
            <a:endParaRPr lang="en-US" altLang="en-US"/>
          </a:p>
          <a:p>
            <a:pPr>
              <a:defRPr/>
            </a:pPr>
            <a:r>
              <a:rPr lang="en-US" altLang="en-US"/>
              <a:t>	const today = new Date().toISOString().split('T')[0];</a:t>
            </a:r>
            <a:endParaRPr lang="en-US" altLang="en-US"/>
          </a:p>
          <a:p>
            <a:pPr>
              <a:defRPr/>
            </a:pPr>
            <a:r>
              <a:rPr lang="en-US" altLang="en-US"/>
              <a:t>	dateInput.setAttribute('min', today);</a:t>
            </a: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r>
              <a:rPr lang="en-US" altLang="en-US"/>
              <a:t>	window.addEventListener('load', function() {</a:t>
            </a:r>
            <a:endParaRPr lang="en-US" altLang="en-US"/>
          </a:p>
          <a:p>
            <a:pPr>
              <a:defRPr/>
            </a:pPr>
            <a:r>
              <a:rPr lang="en-US" altLang="en-US"/>
              <a:t>		var locationSelect = document.getElementById('location');</a:t>
            </a:r>
            <a:endParaRPr lang="en-US" altLang="en-US"/>
          </a:p>
          <a:p>
            <a:pPr>
              <a:defRPr/>
            </a:pPr>
            <a:r>
              <a:rPr lang="en-US" altLang="en-US"/>
              <a:t>		var subLocationSelect = document.getElementById('sub-location-select');</a:t>
            </a:r>
            <a:endParaRPr lang="en-US" altLang="en-US"/>
          </a:p>
          <a:p>
            <a:pPr>
              <a:defRPr/>
            </a:pPr>
            <a:endParaRPr lang="en-US" altLang="en-US"/>
          </a:p>
        </p:txBody>
      </p:sp>
      <p:sp>
        <p:nvSpPr>
          <p:cNvPr id="4" name=""/>
          <p:cNvSpPr txBox="1"/>
          <p:nvPr/>
        </p:nvSpPr>
        <p:spPr>
          <a:xfrm>
            <a:off x="0" y="5143500"/>
            <a:ext cx="14763750" cy="173354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	&lt;!-- </a:t>
            </a:r>
            <a:r>
              <a:rPr lang="en-US" altLang="en-US" b="1"/>
              <a:t>스토어 리스트</a:t>
            </a:r>
            <a:r>
              <a:rPr lang="en-US" altLang="en-US"/>
              <a:t> --&gt;</a:t>
            </a:r>
            <a:endParaRPr lang="en-US" altLang="en-US"/>
          </a:p>
          <a:p>
            <a:pPr>
              <a:defRPr/>
            </a:pPr>
            <a:r>
              <a:rPr lang="en-US" altLang="en-US"/>
              <a:t>	onerror="this.onerror=null; this.src='/resources/images/default.jpg'"&gt;</a:t>
            </a:r>
            <a:endParaRPr lang="en-US" altLang="en-US"/>
          </a:p>
          <a:p>
            <a:pPr>
              <a:defRPr/>
            </a:pPr>
            <a:r>
              <a:rPr lang="en-US" altLang="en-US"/>
              <a:t>		&lt;/c:when&gt;</a:t>
            </a:r>
            <a:endParaRPr lang="en-US" altLang="en-US"/>
          </a:p>
          <a:p>
            <a:pPr>
              <a:defRPr/>
            </a:pPr>
            <a:r>
              <a:rPr lang="en-US" altLang="en-US"/>
              <a:t>		&lt;c:otherwise&gt;</a:t>
            </a:r>
            <a:endParaRPr lang="en-US" altLang="en-US"/>
          </a:p>
          <a:p>
            <a:pPr>
              <a:defRPr/>
            </a:pPr>
            <a:r>
              <a:rPr lang="en-US" altLang="en-US"/>
              <a:t>			&lt;img src="/resources/image/default.jpg" alt="default"&gt;</a:t>
            </a:r>
            <a:endParaRPr lang="en-US" altLang="en-US"/>
          </a:p>
          <a:p>
            <a:pPr>
              <a:defRPr/>
            </a:pPr>
            <a:r>
              <a:rPr lang="en-US" altLang="en-US"/>
              <a:t>					</a:t>
            </a:r>
            <a:endParaRPr lang="en-US" altLang="en-US"/>
          </a:p>
        </p:txBody>
      </p:sp>
      <p:cxnSp>
        <p:nvCxnSpPr>
          <p:cNvPr id="9" name=""/>
          <p:cNvCxnSpPr>
            <a:stCxn id="2" idx="1"/>
          </p:cNvCxnSpPr>
          <p:nvPr/>
        </p:nvCxnSpPr>
        <p:spPr>
          <a:xfrm rot="10800000" flipV="1">
            <a:off x="1142971" y="3069020"/>
            <a:ext cx="1357751" cy="184588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"/>
          <p:cNvCxnSpPr/>
          <p:nvPr/>
        </p:nvCxnSpPr>
        <p:spPr>
          <a:xfrm rot="16200000" flipH="1">
            <a:off x="8115300" y="4762500"/>
            <a:ext cx="2057400" cy="17526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02761" y="3314700"/>
            <a:ext cx="4007840" cy="1622892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47800" y="1333500"/>
            <a:ext cx="3266954" cy="1587612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41682" y="4974046"/>
            <a:ext cx="2758918" cy="1693453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9524999" y="1409700"/>
            <a:ext cx="8229600" cy="694467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//지역 부가선택</a:t>
            </a:r>
            <a:endParaRPr lang="en-US" altLang="en-US"/>
          </a:p>
          <a:p>
            <a:pPr>
              <a:defRPr/>
            </a:pPr>
            <a:r>
              <a:rPr lang="en-US" altLang="en-US"/>
              <a:t>document</a:t>
            </a:r>
            <a:endParaRPr lang="en-US" altLang="en-US"/>
          </a:p>
          <a:p>
            <a:pPr>
              <a:defRPr/>
            </a:pPr>
            <a:r>
              <a:rPr lang="en-US" altLang="en-US"/>
              <a:t>	getElementById('location')</a:t>
            </a:r>
            <a:endParaRPr lang="en-US" altLang="en-US"/>
          </a:p>
          <a:p>
            <a:pPr>
              <a:defRPr/>
            </a:pPr>
            <a:r>
              <a:rPr lang="en-US" altLang="en-US"/>
              <a:t>	.addEventListener(</a:t>
            </a:r>
            <a:endParaRPr lang="en-US" altLang="en-US"/>
          </a:p>
          <a:p>
            <a:pPr>
              <a:defRPr/>
            </a:pPr>
            <a:r>
              <a:rPr lang="en-US" altLang="en-US"/>
              <a:t>		'change',</a:t>
            </a:r>
            <a:endParaRPr lang="en-US" altLang="en-US"/>
          </a:p>
          <a:p>
            <a:pPr>
              <a:defRPr/>
            </a:pPr>
            <a:r>
              <a:rPr lang="en-US" altLang="en-US"/>
              <a:t>		function() {</a:t>
            </a:r>
            <a:endParaRPr lang="en-US" altLang="en-US"/>
          </a:p>
          <a:p>
            <a:pPr>
              <a:defRPr/>
            </a:pPr>
            <a:r>
              <a:rPr lang="en-US" altLang="en-US"/>
              <a:t>			var subLocationSelect = document</a:t>
            </a:r>
            <a:endParaRPr lang="en-US" altLang="en-US"/>
          </a:p>
          <a:p>
            <a:pPr>
              <a:defRPr/>
            </a:pPr>
            <a:r>
              <a:rPr lang="en-US" altLang="en-US"/>
              <a:t>					.getElementById('sub-location-select');</a:t>
            </a:r>
            <a:endParaRPr lang="en-US" altLang="en-US"/>
          </a:p>
          <a:p>
            <a:pPr>
              <a:defRPr/>
            </a:pPr>
            <a:r>
              <a:rPr lang="en-US" altLang="en-US"/>
              <a:t>			subLocationSelect.innerHTML = "";</a:t>
            </a:r>
            <a:endParaRPr lang="en-US" altLang="en-US"/>
          </a:p>
          <a:p>
            <a:pPr>
              <a:defRPr/>
            </a:pPr>
            <a:r>
              <a:rPr lang="en-US" altLang="en-US"/>
              <a:t>			if (this.value === 'seoul') {</a:t>
            </a:r>
            <a:endParaRPr lang="en-US" altLang="en-US"/>
          </a:p>
          <a:p>
            <a:pPr>
              <a:defRPr/>
            </a:pPr>
            <a:r>
              <a:rPr lang="en-US" altLang="en-US"/>
              <a:t>				subLocationSelect.innerHTML = "&lt;option value='gangnam'&gt;강남&lt;/option&gt;&lt;option value='hongdae'&gt;홍대&lt;/option&gt;&lt;option value='itaewon'&gt;이태원&lt;/option&gt;";</a:t>
            </a:r>
            <a:endParaRPr lang="en-US" altLang="en-US"/>
          </a:p>
          <a:p>
            <a:pPr>
              <a:defRPr/>
            </a:pPr>
            <a:r>
              <a:rPr lang="en-US" altLang="en-US"/>
              <a:t>			} else if (this.value === 'gyeonggi') {</a:t>
            </a:r>
            <a:endParaRPr lang="en-US" altLang="en-US"/>
          </a:p>
          <a:p>
            <a:pPr>
              <a:defRPr/>
            </a:pPr>
            <a:r>
              <a:rPr lang="en-US" altLang="en-US"/>
              <a:t>				subLocationSelect.innerHTML = "&lt;option value='suwon'&gt;수원&lt;/option&gt;&lt;option value='bundang'&gt;분당&lt;/option&gt;&lt;option value='ilsan'&gt;일산&lt;/option&gt;";</a:t>
            </a:r>
            <a:endParaRPr lang="en-US" altLang="en-US"/>
          </a:p>
          <a:p>
            <a:pPr>
              <a:defRPr/>
            </a:pPr>
            <a:r>
              <a:rPr lang="en-US" altLang="en-US"/>
              <a:t>			} else {</a:t>
            </a:r>
            <a:endParaRPr lang="en-US" altLang="en-US"/>
          </a:p>
          <a:p>
            <a:pPr>
              <a:defRPr/>
            </a:pPr>
            <a:r>
              <a:rPr lang="en-US" altLang="en-US"/>
              <a:t>				subLocationSelect.innerHTML = "&lt;option value='chungcheong'&gt;충청도&lt;/option&gt;&lt;option value='gangwon'&gt;강원도&lt;/option&gt;&lt;option value='jeolla'&gt;전라도&lt;/option&gt;&lt;option value='gyeongsang'&gt;경상도&lt;/option&gt;&lt;option value='jeju'&gt;제주도&lt;/option&gt;";</a:t>
            </a:r>
            <a:endParaRPr lang="en-US" altLang="en-US"/>
          </a:p>
          <a:p>
            <a:pPr>
              <a:defRPr/>
            </a:pPr>
            <a:r>
              <a:rPr lang="en-US" altLang="en-US"/>
              <a:t>			}</a:t>
            </a:r>
            <a:endParaRPr lang="en-US" altLang="en-US"/>
          </a:p>
          <a:p>
            <a:pPr>
              <a:defRPr/>
            </a:pPr>
            <a:r>
              <a:rPr lang="en-US" altLang="en-US"/>
              <a:t>		});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91249" y="876300"/>
            <a:ext cx="3671350" cy="13716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6096000" y="1489710"/>
            <a:ext cx="10687050" cy="6419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&lt;label for="kids"&gt;아이 손님&lt;/label&gt; &lt;select id="kids" name="kids"&gt;</a:t>
            </a:r>
            <a:endParaRPr lang="en-US" altLang="en-US"/>
          </a:p>
          <a:p>
            <a:pPr>
              <a:defRPr/>
            </a:pPr>
            <a:r>
              <a:rPr lang="en-US" altLang="en-US"/>
              <a:t>		&lt;option value="none" selected&gt;</a:t>
            </a:r>
            <a:r>
              <a:rPr lang="en-US" altLang="en-US" b="1"/>
              <a:t>0명</a:t>
            </a:r>
            <a:r>
              <a:rPr lang="en-US" altLang="en-US"/>
              <a:t>&lt;/option&gt;</a:t>
            </a:r>
            <a:endParaRPr lang="en-US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1690" y="2786912"/>
            <a:ext cx="6588709" cy="908787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5538787" y="3593781"/>
            <a:ext cx="13282613" cy="63531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&lt;option value="more"&gt;기타&lt;/option&gt;</a:t>
            </a:r>
            <a:endParaRPr lang="en-US" altLang="en-US"/>
          </a:p>
          <a:p>
            <a:pPr>
              <a:defRPr/>
            </a:pPr>
            <a:r>
              <a:rPr lang="en-US" altLang="en-US"/>
              <a:t>	</a:t>
            </a:r>
            <a:r>
              <a:rPr lang="en-US" altLang="ko-KR"/>
              <a:t>&lt;</a:t>
            </a:r>
            <a:r>
              <a:rPr lang="en-US" altLang="en-US"/>
              <a:t>/select&gt; &lt;input type="text" id="custom-kids" name="custom-kids"</a:t>
            </a:r>
            <a:r>
              <a:rPr lang="ko-KR" altLang="en-US"/>
              <a:t> </a:t>
            </a:r>
            <a:r>
              <a:rPr lang="en-US" altLang="en-US"/>
              <a:t>placeholder="</a:t>
            </a:r>
            <a:r>
              <a:rPr lang="en-US" altLang="en-US" b="1"/>
              <a:t>추가 인원 입력</a:t>
            </a:r>
            <a:r>
              <a:rPr lang="en-US" altLang="en-US"/>
              <a:t>" style="display: none;"&gt;</a:t>
            </a:r>
            <a:endParaRPr lang="en-US" altLang="en-US"/>
          </a:p>
        </p:txBody>
      </p:sp>
      <p:sp>
        <p:nvSpPr>
          <p:cNvPr id="6" name=""/>
          <p:cNvSpPr txBox="1"/>
          <p:nvPr/>
        </p:nvSpPr>
        <p:spPr>
          <a:xfrm>
            <a:off x="4152897" y="5143500"/>
            <a:ext cx="13373102" cy="47577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// 'custom-kids' 입력 필드에 숫자만 입력할 수 있도록 하고, 입력 시 "명"을 자동으로 붙임</a:t>
            </a:r>
            <a:endParaRPr lang="en-US" altLang="en-US"/>
          </a:p>
          <a:p>
            <a:pPr>
              <a:defRPr/>
            </a:pPr>
            <a:r>
              <a:rPr lang="en-US" altLang="en-US"/>
              <a:t>document.getElementById('custom-kids').addEventListener('input',</a:t>
            </a:r>
            <a:endParaRPr lang="en-US" altLang="en-US"/>
          </a:p>
          <a:p>
            <a:pPr>
              <a:defRPr/>
            </a:pPr>
            <a:r>
              <a:rPr lang="en-US" altLang="en-US"/>
              <a:t>		function(e) {</a:t>
            </a:r>
            <a:endParaRPr lang="en-US" altLang="en-US"/>
          </a:p>
          <a:p>
            <a:pPr>
              <a:defRPr/>
            </a:pPr>
            <a:r>
              <a:rPr lang="en-US" altLang="en-US"/>
              <a:t>			// 입력 값에서 "명"이 이미 붙어 있는지를 확인하고 제거</a:t>
            </a:r>
            <a:endParaRPr lang="en-US" altLang="en-US"/>
          </a:p>
          <a:p>
            <a:pPr>
              <a:defRPr/>
            </a:pPr>
            <a:r>
              <a:rPr lang="en-US" altLang="en-US"/>
              <a:t>			let value = e.target.value;</a:t>
            </a:r>
            <a:endParaRPr lang="en-US" altLang="en-US"/>
          </a:p>
          <a:p>
            <a:pPr>
              <a:defRPr/>
            </a:pPr>
            <a:r>
              <a:rPr lang="en-US" altLang="en-US"/>
              <a:t>			if (value.endsWith('명')) {</a:t>
            </a:r>
            <a:endParaRPr lang="en-US" altLang="en-US"/>
          </a:p>
          <a:p>
            <a:pPr>
              <a:defRPr/>
            </a:pPr>
            <a:r>
              <a:rPr lang="en-US" altLang="en-US"/>
              <a:t>				value = value.slice(0, -1);</a:t>
            </a:r>
            <a:endParaRPr lang="en-US" altLang="en-US"/>
          </a:p>
          <a:p>
            <a:pPr>
              <a:defRPr/>
            </a:pPr>
            <a:r>
              <a:rPr lang="en-US" altLang="en-US"/>
              <a:t>			}</a:t>
            </a:r>
            <a:endParaRPr lang="en-US" altLang="en-US"/>
          </a:p>
          <a:p>
            <a:pPr>
              <a:defRPr/>
            </a:pPr>
            <a:r>
              <a:rPr lang="en-US" altLang="en-US"/>
              <a:t>			// 입력 값 중 숫자가 아닌 모든 문자를 제거</a:t>
            </a:r>
            <a:endParaRPr lang="en-US" altLang="en-US"/>
          </a:p>
          <a:p>
            <a:pPr>
              <a:defRPr/>
            </a:pPr>
            <a:r>
              <a:rPr lang="en-US" altLang="en-US"/>
              <a:t>			value = value.replace(/\D/g, '');</a:t>
            </a:r>
            <a:endParaRPr lang="en-US" altLang="en-US"/>
          </a:p>
          <a:p>
            <a:pPr>
              <a:defRPr/>
            </a:pPr>
            <a:r>
              <a:rPr lang="en-US" altLang="en-US"/>
              <a:t>			// 숫자가 있을 경우에만 "명"을 붙여 입력 필드에 설정</a:t>
            </a:r>
            <a:endParaRPr lang="en-US" altLang="en-US"/>
          </a:p>
          <a:p>
            <a:pPr>
              <a:defRPr/>
            </a:pPr>
            <a:r>
              <a:rPr lang="en-US" altLang="en-US"/>
              <a:t>			if (value) {</a:t>
            </a:r>
            <a:endParaRPr lang="en-US" altLang="en-US"/>
          </a:p>
          <a:p>
            <a:pPr>
              <a:defRPr/>
            </a:pPr>
            <a:r>
              <a:rPr lang="en-US" altLang="en-US"/>
              <a:t>				e.target.value = value + '명';</a:t>
            </a:r>
            <a:endParaRPr lang="en-US" altLang="en-US"/>
          </a:p>
          <a:p>
            <a:pPr>
              <a:defRPr/>
            </a:pPr>
            <a:r>
              <a:rPr lang="en-US" altLang="en-US"/>
              <a:t>			} else {</a:t>
            </a:r>
            <a:endParaRPr lang="en-US" altLang="en-US"/>
          </a:p>
          <a:p>
            <a:pPr>
              <a:defRPr/>
            </a:pPr>
            <a:r>
              <a:rPr lang="en-US" altLang="en-US"/>
              <a:t>				e.target.value = '';</a:t>
            </a:r>
            <a:endParaRPr lang="en-US" altLang="en-US"/>
          </a:p>
          <a:p>
            <a:pPr>
              <a:defRPr/>
            </a:pPr>
            <a:r>
              <a:rPr lang="en-US" altLang="en-US"/>
              <a:t>			}</a:t>
            </a:r>
            <a:endParaRPr lang="en-US" altLang="en-US"/>
          </a:p>
          <a:p>
            <a:pPr>
              <a:defRPr/>
            </a:pPr>
            <a:r>
              <a:rPr lang="en-US" altLang="en-US"/>
              <a:t>		});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6573" y="1306449"/>
            <a:ext cx="12439827" cy="3379851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06512" y="5143500"/>
            <a:ext cx="6928888" cy="449580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1524000" y="5143500"/>
            <a:ext cx="7315200" cy="41986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// 예약 가능 시간 제목 추가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const title = document.createElement("div");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title.textContent = " 🕑 "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timeContainer.appendChild(title);</a:t>
            </a:r>
            <a:endParaRPr lang="en-US" altLang="en-US"/>
          </a:p>
          <a:p>
            <a:pPr>
              <a:defRPr/>
            </a:pPr>
            <a:r>
              <a:rPr lang="en-US" altLang="en-US"/>
              <a:t>	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// 시간 버튼 생성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times.forEach(time =&gt; {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const button = document.createElement("button");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button.textContent = time;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button.classList.add("time-button");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button.addEventListener("click", function () {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    alert(`예약 시간: ${time} 선택됨!`);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});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    timeContainer.appendChild(button);</a:t>
            </a:r>
            <a:endParaRPr lang="en-US" altLang="en-US"/>
          </a:p>
          <a:p>
            <a:pPr>
              <a:defRPr/>
            </a:pPr>
            <a:r>
              <a:rPr lang="en-US" altLang="en-US"/>
              <a:t>	            });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56535" y="832249"/>
            <a:ext cx="12192865" cy="4311250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47800" y="3390900"/>
            <a:ext cx="4671109" cy="6188161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66192" y="4610100"/>
            <a:ext cx="7931008" cy="2511956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8077200" y="7728585"/>
            <a:ext cx="7315200" cy="145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admin </a:t>
            </a:r>
            <a:r>
              <a:rPr lang="ko-KR" altLang="en-US"/>
              <a:t>으로 회원가입시  내정보 리스트가 바뀐다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가게 소개시 사용할 사진들을 올릴 수 있도록 가게추천 리스트로 변경되며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예약 손님 관리</a:t>
            </a:r>
            <a:r>
              <a:rPr lang="en-US" altLang="ko-KR"/>
              <a:t>,</a:t>
            </a:r>
            <a:r>
              <a:rPr lang="ko-KR" altLang="en-US"/>
              <a:t> 가게정보 관리</a:t>
            </a:r>
            <a:r>
              <a:rPr lang="en-US" altLang="ko-KR"/>
              <a:t>,</a:t>
            </a:r>
            <a:r>
              <a:rPr lang="ko-KR" altLang="en-US"/>
              <a:t> 리뷰관리 등을 할 수 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98057" y="1943100"/>
            <a:ext cx="11691885" cy="5454331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4953000" y="8343900"/>
            <a:ext cx="9601201" cy="36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admin</a:t>
            </a:r>
            <a:r>
              <a:rPr lang="ko-KR" altLang="en-US"/>
              <a:t>은  예약 손님 리스트 폼에서  직접 예약 손님 리스트를 수정하고 관리 할 수있고</a:t>
            </a:r>
            <a:r>
              <a:rPr lang="en-US" altLang="ko-KR"/>
              <a:t>,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7800" y="800100"/>
            <a:ext cx="8361426" cy="2808310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9226" y="4519463"/>
            <a:ext cx="11649549" cy="4586436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9144000" y="3771900"/>
            <a:ext cx="8991600" cy="36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user</a:t>
            </a:r>
            <a:r>
              <a:rPr lang="ko-KR" altLang="en-US"/>
              <a:t>는 예약한 맛집들의 리스트를 확인하고</a:t>
            </a:r>
            <a:r>
              <a:rPr lang="en-US" altLang="ko-KR"/>
              <a:t>,</a:t>
            </a:r>
            <a:r>
              <a:rPr lang="ko-KR" altLang="en-US"/>
              <a:t> 최신 예약을 수정할 수 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79" y="1714500"/>
            <a:ext cx="15366332" cy="601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94726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01.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 개요 </a:t>
            </a:r>
            <a:endParaRPr lang="ko-KR" altLang="en-US" b="1" dirty="0"/>
          </a:p>
          <a:p>
            <a:pPr lvl="0" algn="l">
              <a:lnSpc>
                <a:spcPct val="116199"/>
              </a:lnSpc>
            </a:pP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457200" lvl="0" indent="-457200" algn="l">
              <a:lnSpc>
                <a:spcPct val="116199"/>
              </a:lnSpc>
              <a:buAutoNum type="arabicPeriod" startAt="2"/>
            </a:pP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01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453608" y="3948949"/>
            <a:ext cx="6284703" cy="450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시스템 목적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사용자와 레스토랑 간 예약 및 결제 프로세스를 간소화하고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알림 및 관리 기능을 제공하는 통합 플랫폼입니다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주요 기능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 계정 관리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레스토랑 예약 및 상태 관리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결제 처리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알림 발송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관리자 계정 관리 및 시스템 유지보수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67133" y="2135933"/>
            <a:ext cx="5131533" cy="5878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sz="2800" b="1" kern="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시스템</a:t>
            </a:r>
            <a:r>
              <a:rPr lang="en-US" altLang="ko-KR" sz="2800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800" b="1" kern="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개요</a:t>
            </a:r>
            <a:r>
              <a:rPr lang="en-US" altLang="ko-KR" sz="2800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  |  </a:t>
            </a:r>
            <a:r>
              <a:rPr lang="ko-KR" altLang="en-US" sz="2800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요구사항 정의 </a:t>
            </a:r>
            <a:endParaRPr lang="en-US" altLang="ko-KR" sz="2800" b="1" kern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372600" y="3307953"/>
            <a:ext cx="9144000" cy="5942652"/>
          </a:xfrm>
          <a:prstGeom prst="rect">
            <a:avLst/>
          </a:prstGeom>
        </p:spPr>
        <p:txBody>
          <a:bodyPr tIns="0">
            <a:spAutoFit/>
          </a:bodyPr>
          <a:lstStyle/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기능적 요구사항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-  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 관리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레스토랑 관리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예약 관리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결제 처리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알림 시스템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, 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관리자 관리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비기능적 요구사항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성능 요구사항</a:t>
            </a:r>
            <a:endParaRPr lang="en-US" altLang="ko-KR" b="1" u="sng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/>
            <a:r>
              <a:rPr lang="en-US" altLang="ko-KR" dirty="0"/>
              <a:t>-     </a:t>
            </a:r>
            <a:r>
              <a:rPr lang="ko-KR" altLang="en-US" dirty="0"/>
              <a:t>시스템은 동시 접속 사용자 </a:t>
            </a:r>
            <a:r>
              <a:rPr lang="en-US" altLang="ko-KR" dirty="0"/>
              <a:t>500</a:t>
            </a:r>
            <a:r>
              <a:rPr lang="ko-KR" altLang="en-US" dirty="0"/>
              <a:t>명 이상을 지원해야 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285750" indent="-285750" fontAlgn="base">
              <a:buFontTx/>
              <a:buChar char="-"/>
            </a:pPr>
            <a:r>
              <a:rPr lang="ko-KR" altLang="en-US" dirty="0"/>
              <a:t>예약 처리 요청은 </a:t>
            </a:r>
            <a:r>
              <a:rPr lang="en-US" altLang="ko-KR" dirty="0"/>
              <a:t>2</a:t>
            </a:r>
            <a:r>
              <a:rPr lang="ko-KR" altLang="en-US" dirty="0"/>
              <a:t>초 이내에 완료되어야 합니다</a:t>
            </a:r>
            <a:r>
              <a:rPr lang="en-US" altLang="ko-KR" dirty="0"/>
              <a:t>.</a:t>
            </a:r>
            <a:endParaRPr lang="en-US" altLang="ko-KR" sz="700" dirty="0"/>
          </a:p>
          <a:p>
            <a:pPr marL="285750" indent="-285750" fontAlgn="base">
              <a:buFontTx/>
              <a:buChar char="-"/>
            </a:pPr>
            <a:endParaRPr lang="ko-KR" altLang="en-US" sz="1400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보안 요구사항</a:t>
            </a:r>
            <a:endParaRPr lang="ko-KR" altLang="en-US" b="1" u="sng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  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모든 사용자 정보와 비밀번호는 암호화되어 저장되어야 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285750" indent="-285750" fontAlgn="base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인증된 사용자만 예약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결제 및 알림 데이터에 접근할 수 있어야 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en-US" altLang="ko-KR" sz="800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285750" indent="-285750" fontAlgn="base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endParaRPr lang="ko-KR" altLang="en-US" sz="300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확장성 요구사항</a:t>
            </a:r>
            <a:endParaRPr lang="ko-KR" altLang="en-US" b="1" u="sng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   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레스토랑 및 사용자 수가 증가하더라도 성능 저하 없이 동작해야 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   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다양한 결제 시스템과 통합 가능해야 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017000" y="3440803"/>
            <a:ext cx="0" cy="58674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484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943100"/>
            <a:ext cx="14782800" cy="6261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02. </a:t>
            </a:r>
            <a:r>
              <a:rPr lang="ko-KR" altLang="en-US" sz="2000" dirty="0" err="1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유즈케이스</a:t>
            </a: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다이어그램</a:t>
            </a: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02</a:t>
            </a:r>
          </a:p>
          <a:p>
            <a:pPr lvl="0" algn="r">
              <a:lnSpc>
                <a:spcPct val="116199"/>
              </a:lnSpc>
            </a:pP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"/>
          <a:stretch/>
        </p:blipFill>
        <p:spPr>
          <a:xfrm>
            <a:off x="5105400" y="2116108"/>
            <a:ext cx="8525106" cy="5910292"/>
          </a:xfrm>
          <a:prstGeom prst="rect">
            <a:avLst/>
          </a:prstGeom>
        </p:spPr>
      </p:pic>
      <p:sp>
        <p:nvSpPr>
          <p:cNvPr id="12" name="TextBox 18"/>
          <p:cNvSpPr txBox="1"/>
          <p:nvPr/>
        </p:nvSpPr>
        <p:spPr>
          <a:xfrm>
            <a:off x="8102600" y="8705850"/>
            <a:ext cx="1905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3600" b="1" dirty="0">
                <a:solidFill>
                  <a:srgbClr val="F1EDE5"/>
                </a:solidFill>
                <a:ea typeface="210 OmniGothic 050"/>
              </a:rPr>
              <a:t>U M L </a:t>
            </a:r>
            <a:endParaRPr lang="ko-KR" sz="3600" b="1" i="0" u="none" strike="noStrike" dirty="0">
              <a:solidFill>
                <a:srgbClr val="F1EDE5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3062299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79" y="1714500"/>
            <a:ext cx="15366332" cy="601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03. </a:t>
            </a:r>
            <a:r>
              <a:rPr lang="ko-KR" altLang="en-US" sz="2000" dirty="0" err="1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자료흐름도</a:t>
            </a: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(DFD)</a:t>
            </a:r>
          </a:p>
          <a:p>
            <a:pPr marL="457200" lvl="0" indent="-457200" algn="l">
              <a:lnSpc>
                <a:spcPct val="116199"/>
              </a:lnSpc>
              <a:buAutoNum type="arabicPeriod" startAt="2"/>
            </a:pP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482179" y="3231529"/>
            <a:ext cx="10210800" cy="450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예약 및 결제 프로세스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1.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사용자는 계정 생성 후 로그인합니다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사용자는 원하는 레스토랑을 검색하고 예약을 생성합니다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3.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생성된 예약에 대해 결제를 진행합니다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4.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결제가 완료되면 알림 메시지가 사용자에게 발송됩니다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lvl="1" fontAlgn="base">
              <a:lnSpc>
                <a:spcPct val="115000"/>
              </a:lnSpc>
              <a:spcAft>
                <a:spcPts val="1000"/>
              </a:spcAft>
            </a:pP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관리자 유지보수 프로세스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1.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관리자는 관리자 계정으로 로그인합니다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레스토랑 및 예약 데이터를 확인 및 수정합니다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3.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 불만 및 요청을 처리합니다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68" y="1714500"/>
            <a:ext cx="9004300" cy="5502209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277100" y="8705850"/>
            <a:ext cx="3556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800" b="1" dirty="0">
                <a:solidFill>
                  <a:srgbClr val="F1EDE5"/>
                </a:solidFill>
                <a:ea typeface="210 OmniGothic 050"/>
              </a:rPr>
              <a:t>시스템 흐름도 </a:t>
            </a:r>
            <a:endParaRPr lang="ko-KR" sz="2800" b="1" i="0" u="none" strike="noStrike" dirty="0">
              <a:solidFill>
                <a:srgbClr val="F1EDE5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297701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701800"/>
            <a:ext cx="8051800" cy="391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676400"/>
            <a:ext cx="8051800" cy="391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5588000"/>
            <a:ext cx="8051800" cy="391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5549900"/>
            <a:ext cx="8051800" cy="391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0" y="5143500"/>
            <a:ext cx="9144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712700" y="5575300"/>
            <a:ext cx="9144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458200" y="7302500"/>
            <a:ext cx="914400" cy="469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928100" y="3403600"/>
            <a:ext cx="914400" cy="469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7886700" y="4279900"/>
            <a:ext cx="2527300" cy="252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8140700" y="4533900"/>
            <a:ext cx="2006600" cy="200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0" y="2133600"/>
            <a:ext cx="723900" cy="723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65100" y="2171700"/>
            <a:ext cx="635000" cy="63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8400" y="6121400"/>
            <a:ext cx="1168400" cy="116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7100" y="6311900"/>
            <a:ext cx="774700" cy="774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4244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91500" y="5410200"/>
            <a:ext cx="1905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rgbClr val="F1EDE5"/>
                </a:solidFill>
                <a:ea typeface="210 OmniGothic 050"/>
              </a:rPr>
              <a:t>기술적 구현 </a:t>
            </a:r>
            <a:endParaRPr lang="ko-KR" sz="2200" b="0" i="0" u="none" strike="noStrike" dirty="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051300" y="30099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a typeface="210 OmniGothic 050"/>
              </a:rPr>
              <a:t>프론트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ea typeface="210 OmniGothic 050"/>
              </a:rPr>
              <a:t>엔드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210 OmniGothic 050"/>
              </a:rPr>
              <a:t> </a:t>
            </a:r>
            <a:endParaRPr lang="ko-KR" sz="2000" b="0" i="0" u="none" strike="noStrike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47900" y="3606800"/>
            <a:ext cx="5753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24499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    STS3(Spring Tool Suite 3)</a:t>
            </a:r>
            <a:endParaRPr lang="ko-KR" altLang="en-US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view – </a:t>
            </a:r>
            <a:r>
              <a:rPr lang="en-US" altLang="ko-KR" sz="1600" dirty="0" err="1">
                <a:solidFill>
                  <a:srgbClr val="454545"/>
                </a:solidFill>
                <a:ea typeface="Pretendard Medium"/>
              </a:rPr>
              <a:t>jsp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 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로 사용자 인터페이스 구축</a:t>
            </a:r>
            <a:endParaRPr lang="en-US" sz="16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99700" y="3594100"/>
            <a:ext cx="57404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24499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   STS3(Spring Tool Suite 3)</a:t>
            </a:r>
            <a:endParaRPr lang="ko-KR" altLang="en-US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IOC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의존성 주입 방식으로  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API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및 데이터 처리 및 구현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03100" y="30099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ko-KR" sz="2000" b="0" i="0" u="none" strike="noStrike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051300" y="73025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200" b="1" i="0" u="none" strike="noStrike" spc="100" dirty="0" err="1">
                <a:solidFill>
                  <a:srgbClr val="000000"/>
                </a:solidFill>
                <a:ea typeface="210 OmniGothic 050"/>
              </a:rPr>
              <a:t>Ui</a:t>
            </a:r>
            <a:r>
              <a:rPr lang="en-US" altLang="ko-KR" sz="2200" b="1" i="0" u="none" strike="noStrike" spc="100" dirty="0">
                <a:solidFill>
                  <a:srgbClr val="000000"/>
                </a:solidFill>
                <a:ea typeface="210 OmniGothic 050"/>
              </a:rPr>
              <a:t>/ UX  </a:t>
            </a:r>
            <a:endParaRPr lang="ko-KR" sz="2200" b="1" i="0" u="none" strike="noStrike" spc="100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247900" y="7899400"/>
            <a:ext cx="5753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altLang="en-US" sz="1600" dirty="0" err="1">
                <a:solidFill>
                  <a:srgbClr val="454545"/>
                </a:solidFill>
                <a:ea typeface="Pretendard Medium"/>
              </a:rPr>
              <a:t>피그마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–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웹 서비스의 상세 흐름 및 아이콘디자인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, Wire Frame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작업 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337800" y="7886700"/>
            <a:ext cx="57404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    MY SQL </a:t>
            </a:r>
            <a:endParaRPr lang="en-US" altLang="ko-KR" sz="1600" dirty="0">
              <a:solidFill>
                <a:srgbClr val="454545"/>
              </a:solidFill>
              <a:ea typeface="Pretendard Medium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1600" b="0" i="0" u="none" strike="noStrike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1600" b="0" i="0" u="none" strike="noStrike" dirty="0">
                <a:solidFill>
                  <a:srgbClr val="454545"/>
                </a:solidFill>
                <a:ea typeface="Pretendard Medium"/>
              </a:rPr>
              <a:t>관계형 데이터 베이스로 테이블</a:t>
            </a:r>
            <a:r>
              <a:rPr lang="en-US" altLang="ko-KR" sz="16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1600" b="0" i="0" u="none" strike="noStrike" dirty="0">
                <a:solidFill>
                  <a:srgbClr val="454545"/>
                </a:solidFill>
                <a:ea typeface="Pretendard Medium"/>
              </a:rPr>
              <a:t>예약 정보 저장</a:t>
            </a:r>
            <a:r>
              <a:rPr lang="en-US" altLang="ko-KR" sz="16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1600" b="0" i="0" u="none" strike="noStrike" dirty="0">
                <a:solidFill>
                  <a:srgbClr val="454545"/>
                </a:solidFill>
                <a:ea typeface="Pretendard Medium"/>
              </a:rPr>
              <a:t>유지 관리 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03100" y="73025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99600"/>
              </a:lnSpc>
            </a:pPr>
            <a:r>
              <a:rPr lang="en-US" altLang="ko-KR" sz="2400" b="1" dirty="0">
                <a:solidFill>
                  <a:srgbClr val="000000"/>
                </a:solidFill>
                <a:ea typeface="210 OmniGothic 050"/>
              </a:rPr>
              <a:t>Data Base</a:t>
            </a:r>
            <a:endParaRPr lang="ko-KR" sz="2400" b="1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2655052" y="3003034"/>
            <a:ext cx="10550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000000"/>
                </a:solidFill>
                <a:ea typeface="210 OmniGothic 050"/>
              </a:rPr>
              <a:t>백 </a:t>
            </a:r>
            <a:r>
              <a:rPr lang="ko-KR" altLang="en-US" sz="2000" dirty="0" err="1">
                <a:solidFill>
                  <a:srgbClr val="000000"/>
                </a:solidFill>
                <a:ea typeface="210 OmniGothic 050"/>
              </a:rPr>
              <a:t>엔드</a:t>
            </a:r>
            <a:r>
              <a:rPr lang="ko-KR" altLang="en-US" sz="2000" dirty="0">
                <a:solidFill>
                  <a:srgbClr val="000000"/>
                </a:solidFill>
                <a:ea typeface="210 OmniGothic 050"/>
              </a:rPr>
              <a:t> </a:t>
            </a:r>
            <a:endParaRPr lang="ko-KR" altLang="ko-KR" sz="2000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32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04.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기술 요구사항</a:t>
            </a: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457200" lvl="0" indent="-457200" algn="l">
              <a:lnSpc>
                <a:spcPct val="116199"/>
              </a:lnSpc>
              <a:buAutoNum type="arabicPeriod" startAt="2"/>
            </a:pP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1693116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43100"/>
            <a:ext cx="15557500" cy="7810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5842000" cy="75787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05. </a:t>
            </a:r>
            <a:r>
              <a:rPr lang="en-US" altLang="ko-KR" sz="2000" b="0" i="0" u="none" strike="noStrike" dirty="0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000" b="0" i="0" u="none" strike="noStrike" dirty="0">
                <a:solidFill>
                  <a:srgbClr val="A92C0C"/>
                </a:solidFill>
                <a:ea typeface="210 OmniGothic 050"/>
              </a:rPr>
              <a:t>물리적 설계    </a:t>
            </a:r>
            <a:r>
              <a:rPr lang="en-US" altLang="ko-KR" sz="2000" b="0" i="0" u="none" strike="noStrike" dirty="0">
                <a:solidFill>
                  <a:srgbClr val="A92C0C"/>
                </a:solidFill>
                <a:ea typeface="210 OmniGothic 050"/>
              </a:rPr>
              <a:t>-  </a:t>
            </a: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ER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다이어그램</a:t>
            </a: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05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243770"/>
            <a:ext cx="12115799" cy="701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26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1252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06. </a:t>
            </a: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논리적 설계 </a:t>
            </a: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06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084512" y="1847110"/>
            <a:ext cx="9144000" cy="727276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sz="2400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                                                  1. </a:t>
            </a:r>
            <a:r>
              <a:rPr lang="ko-KR" altLang="en-US" sz="2400" b="1" kern="0" dirty="0" err="1">
                <a:solidFill>
                  <a:srgbClr val="4F81BD"/>
                </a:solidFill>
                <a:latin typeface="맑은 고딕" panose="020B0503020000020004" pitchFamily="50" charset="-127"/>
              </a:rPr>
              <a:t>엔터티</a:t>
            </a:r>
            <a:r>
              <a:rPr lang="en-US" altLang="ko-KR" sz="2400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(Entity) </a:t>
            </a:r>
            <a:r>
              <a:rPr lang="ko-KR" altLang="en-US" sz="2400" b="1" kern="0" dirty="0">
                <a:solidFill>
                  <a:srgbClr val="4F81BD"/>
                </a:solidFill>
                <a:latin typeface="맑은 고딕" panose="020B0503020000020004" pitchFamily="50" charset="-127"/>
              </a:rPr>
              <a:t>및 속성</a:t>
            </a:r>
            <a:r>
              <a:rPr lang="en-US" altLang="ko-KR" sz="2400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(Attribute)</a:t>
            </a: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Users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user_id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username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password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age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email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phone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gender</a:t>
            </a: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Restaurants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restaurant_id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name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location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cuisine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contact</a:t>
            </a: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Reservations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reservation_id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user_id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(Foreign Key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→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Users)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restaurant_id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(Foreign Key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→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Restaurants)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reservation_date</a:t>
            </a:r>
            <a:endParaRPr lang="en-US" altLang="ko-KR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status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537700" y="1941078"/>
            <a:ext cx="9144000" cy="52552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fontAlgn="base">
              <a:lnSpc>
                <a:spcPct val="115000"/>
              </a:lnSpc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endParaRPr lang="en-US" altLang="ko-KR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Payments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payment_id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reservation_id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(Foreign Key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→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Reservations)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amount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payment_date</a:t>
            </a:r>
            <a:endParaRPr lang="en-US" altLang="ko-KR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Notifications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notification_id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user_id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(Foreign Key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→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Users)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message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created_at</a:t>
            </a:r>
            <a:endParaRPr lang="en-US" altLang="ko-KR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Admins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admin_id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username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password</a:t>
            </a:r>
          </a:p>
        </p:txBody>
      </p:sp>
    </p:spTree>
    <p:extLst>
      <p:ext uri="{BB962C8B-B14F-4D97-AF65-F5344CB8AC3E}">
        <p14:creationId xmlns:p14="http://schemas.microsoft.com/office/powerpoint/2010/main" val="407610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06. </a:t>
            </a: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논리적 설계</a:t>
            </a: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07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D502C6-CB8E-4CFF-9731-05E7CC15F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08" y="1676400"/>
            <a:ext cx="11970239" cy="698657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694247" y="7386076"/>
            <a:ext cx="9753600" cy="2316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sz="2400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2. </a:t>
            </a:r>
            <a:r>
              <a:rPr lang="ko-KR" altLang="en-US" sz="2400" b="1" kern="0" dirty="0" err="1">
                <a:solidFill>
                  <a:srgbClr val="4F81BD"/>
                </a:solidFill>
                <a:latin typeface="맑은 고딕" panose="020B0503020000020004" pitchFamily="50" charset="-127"/>
              </a:rPr>
              <a:t>엔터티</a:t>
            </a:r>
            <a:r>
              <a:rPr lang="ko-KR" altLang="en-US" sz="2400" b="1" kern="0" dirty="0">
                <a:solidFill>
                  <a:srgbClr val="4F81BD"/>
                </a:solidFill>
                <a:latin typeface="맑은 고딕" panose="020B0503020000020004" pitchFamily="50" charset="-127"/>
              </a:rPr>
              <a:t> 간의 관계</a:t>
            </a:r>
            <a:r>
              <a:rPr lang="en-US" altLang="ko-KR" sz="2400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(Relationship)</a:t>
            </a: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endParaRPr lang="en-US" altLang="ko-KR" sz="2400" b="1" kern="0" dirty="0">
              <a:solidFill>
                <a:srgbClr val="4F81BD"/>
              </a:solidFill>
              <a:latin typeface="Calibri" panose="020F0502020204030204" pitchFamily="34" charset="0"/>
            </a:endParaRPr>
          </a:p>
          <a:p>
            <a:pPr marL="342900" lvl="0" indent="-342900" fontAlgn="base">
              <a:lnSpc>
                <a:spcPct val="115000"/>
              </a:lnSpc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Users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↔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Reservations: 1:N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관계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(1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명의 유저는 여러 개의 예약을 할 수 있음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  <a:p>
            <a:pPr marL="342900" lvl="0" indent="-342900" fontAlgn="base">
              <a:lnSpc>
                <a:spcPct val="115000"/>
              </a:lnSpc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Restaurants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↔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Reservations: 1:N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관계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(1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개의 레스토랑은 여러 예약을 가질 수 있음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  <a:p>
            <a:pPr marL="342900" lvl="0" indent="-342900" fontAlgn="base">
              <a:lnSpc>
                <a:spcPct val="115000"/>
              </a:lnSpc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Reservations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↔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Payments: 1:1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관계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(1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개의 예약에 대해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개의 결제만 가능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  <a:p>
            <a:pPr marL="342900" lvl="0" indent="-342900" fontAlgn="base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Users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↔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Notifications: 1:N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관계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(1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명의 유저는 여러 알림을 받을 수 있음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491240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06-1.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시퀀스 다이어그램 </a:t>
            </a: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–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로그인 사용자    </a:t>
            </a: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08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4A08D5-AB51-4BA4-88DD-CAAA2E938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1647092"/>
            <a:ext cx="10677525" cy="844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52238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862</ep:Words>
  <ep:PresentationFormat>사용자 지정</ep:PresentationFormat>
  <ep:Paragraphs>240</ep:Paragraphs>
  <ep:Slides>18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dc:creator>PC06-15</dc:creator>
  <cp:lastModifiedBy>home</cp:lastModifiedBy>
  <dcterms:modified xsi:type="dcterms:W3CDTF">2025-02-10T17:19:49.018</dcterms:modified>
  <cp:revision>51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